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25" r:id="rId4"/>
  </p:sldMasterIdLst>
  <p:notesMasterIdLst>
    <p:notesMasterId r:id="rId15"/>
  </p:notesMasterIdLst>
  <p:handoutMasterIdLst>
    <p:handoutMasterId r:id="rId16"/>
  </p:handoutMasterIdLst>
  <p:sldIdLst>
    <p:sldId id="307" r:id="rId5"/>
    <p:sldId id="2147480347" r:id="rId6"/>
    <p:sldId id="2147474228" r:id="rId7"/>
    <p:sldId id="372" r:id="rId8"/>
    <p:sldId id="375" r:id="rId9"/>
    <p:sldId id="1603" r:id="rId10"/>
    <p:sldId id="394" r:id="rId11"/>
    <p:sldId id="383" r:id="rId12"/>
    <p:sldId id="393" r:id="rId13"/>
    <p:sldId id="392" r:id="rId14"/>
  </p:sldIdLst>
  <p:sldSz cx="12192000" cy="6858000"/>
  <p:notesSz cx="6808788" cy="9940925"/>
  <p:embeddedFontLst>
    <p:embeddedFont>
      <p:font typeface="Barlow ExtraBold" panose="00000900000000000000" pitchFamily="2" charset="0"/>
      <p:bold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Montserrat Medium" panose="00000600000000000000" pitchFamily="2" charset="0"/>
      <p:regular r:id="rId25"/>
      <p:italic r:id="rId26"/>
    </p:embeddedFont>
    <p:embeddedFont>
      <p:font typeface="Montserrat SemiBold" panose="00000700000000000000" pitchFamily="2" charset="0"/>
      <p:bold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egoe UI Semilight" panose="020B0402040204020203" pitchFamily="34" charset="0"/>
      <p:regular r:id="rId33"/>
      <p:italic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8B42E-7207-43E4-891A-F88ADE0A40EC}" v="1" dt="2026-06-29T07:07:17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349" autoAdjust="0"/>
  </p:normalViewPr>
  <p:slideViewPr>
    <p:cSldViewPr snapToGrid="0">
      <p:cViewPr varScale="1">
        <p:scale>
          <a:sx n="39" d="100"/>
          <a:sy n="39" d="100"/>
        </p:scale>
        <p:origin x="1708" y="36"/>
      </p:cViewPr>
      <p:guideLst>
        <p:guide pos="384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6/11/relationships/changesInfo" Target="changesInfos/changesInfo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IER-TOULET Alexandra" userId="e892a9bb-4165-4b34-8aa3-198f82bf3e70" providerId="ADAL" clId="{E6FD64C1-5DCC-4174-9311-DAAC681F7E37}"/>
    <pc:docChg chg="addSld delSld modSld">
      <pc:chgData name="PERRIER-TOULET Alexandra" userId="e892a9bb-4165-4b34-8aa3-198f82bf3e70" providerId="ADAL" clId="{E6FD64C1-5DCC-4174-9311-DAAC681F7E37}" dt="2026-06-29T07:08:37.594" v="33" actId="20577"/>
      <pc:docMkLst>
        <pc:docMk/>
      </pc:docMkLst>
      <pc:sldChg chg="modSp mod">
        <pc:chgData name="PERRIER-TOULET Alexandra" userId="e892a9bb-4165-4b34-8aa3-198f82bf3e70" providerId="ADAL" clId="{E6FD64C1-5DCC-4174-9311-DAAC681F7E37}" dt="2026-06-29T07:08:37.594" v="33" actId="20577"/>
        <pc:sldMkLst>
          <pc:docMk/>
          <pc:sldMk cId="1890781819" sldId="307"/>
        </pc:sldMkLst>
        <pc:spChg chg="mod">
          <ac:chgData name="PERRIER-TOULET Alexandra" userId="e892a9bb-4165-4b34-8aa3-198f82bf3e70" providerId="ADAL" clId="{E6FD64C1-5DCC-4174-9311-DAAC681F7E37}" dt="2026-06-29T07:08:29.261" v="21" actId="20577"/>
          <ac:spMkLst>
            <pc:docMk/>
            <pc:sldMk cId="1890781819" sldId="307"/>
            <ac:spMk id="6" creationId="{12E3A032-62C0-4943-ACA5-D1546D3CB566}"/>
          </ac:spMkLst>
        </pc:spChg>
        <pc:spChg chg="mod">
          <ac:chgData name="PERRIER-TOULET Alexandra" userId="e892a9bb-4165-4b34-8aa3-198f82bf3e70" providerId="ADAL" clId="{E6FD64C1-5DCC-4174-9311-DAAC681F7E37}" dt="2026-06-29T07:08:37.594" v="33" actId="20577"/>
          <ac:spMkLst>
            <pc:docMk/>
            <pc:sldMk cId="1890781819" sldId="307"/>
            <ac:spMk id="19" creationId="{F20808EC-6D61-425B-8B47-E601603830E9}"/>
          </ac:spMkLst>
        </pc:spChg>
      </pc:sldChg>
      <pc:sldChg chg="add">
        <pc:chgData name="PERRIER-TOULET Alexandra" userId="e892a9bb-4165-4b34-8aa3-198f82bf3e70" providerId="ADAL" clId="{E6FD64C1-5DCC-4174-9311-DAAC681F7E37}" dt="2026-06-29T07:07:17.070" v="2"/>
        <pc:sldMkLst>
          <pc:docMk/>
          <pc:sldMk cId="550996247" sldId="372"/>
        </pc:sldMkLst>
      </pc:sldChg>
      <pc:sldChg chg="add">
        <pc:chgData name="PERRIER-TOULET Alexandra" userId="e892a9bb-4165-4b34-8aa3-198f82bf3e70" providerId="ADAL" clId="{E6FD64C1-5DCC-4174-9311-DAAC681F7E37}" dt="2026-06-29T07:07:17.070" v="2"/>
        <pc:sldMkLst>
          <pc:docMk/>
          <pc:sldMk cId="3805194389" sldId="375"/>
        </pc:sldMkLst>
      </pc:sldChg>
      <pc:sldChg chg="del">
        <pc:chgData name="PERRIER-TOULET Alexandra" userId="e892a9bb-4165-4b34-8aa3-198f82bf3e70" providerId="ADAL" clId="{E6FD64C1-5DCC-4174-9311-DAAC681F7E37}" dt="2026-06-29T07:07:56.772" v="6" actId="2696"/>
        <pc:sldMkLst>
          <pc:docMk/>
          <pc:sldMk cId="1692077707" sldId="382"/>
        </pc:sldMkLst>
      </pc:sldChg>
      <pc:sldChg chg="del">
        <pc:chgData name="PERRIER-TOULET Alexandra" userId="e892a9bb-4165-4b34-8aa3-198f82bf3e70" providerId="ADAL" clId="{E6FD64C1-5DCC-4174-9311-DAAC681F7E37}" dt="2026-06-29T07:07:25.645" v="3" actId="2696"/>
        <pc:sldMkLst>
          <pc:docMk/>
          <pc:sldMk cId="875437925" sldId="397"/>
        </pc:sldMkLst>
      </pc:sldChg>
      <pc:sldChg chg="del">
        <pc:chgData name="PERRIER-TOULET Alexandra" userId="e892a9bb-4165-4b34-8aa3-198f82bf3e70" providerId="ADAL" clId="{E6FD64C1-5DCC-4174-9311-DAAC681F7E37}" dt="2026-06-29T07:07:51.766" v="5" actId="2696"/>
        <pc:sldMkLst>
          <pc:docMk/>
          <pc:sldMk cId="3926680146" sldId="398"/>
        </pc:sldMkLst>
      </pc:sldChg>
      <pc:sldChg chg="add modNotesTx">
        <pc:chgData name="PERRIER-TOULET Alexandra" userId="e892a9bb-4165-4b34-8aa3-198f82bf3e70" providerId="ADAL" clId="{E6FD64C1-5DCC-4174-9311-DAAC681F7E37}" dt="2026-06-29T07:07:46.366" v="4" actId="6549"/>
        <pc:sldMkLst>
          <pc:docMk/>
          <pc:sldMk cId="279134083" sldId="1603"/>
        </pc:sldMkLst>
      </pc:sldChg>
      <pc:sldChg chg="add">
        <pc:chgData name="PERRIER-TOULET Alexandra" userId="e892a9bb-4165-4b34-8aa3-198f82bf3e70" providerId="ADAL" clId="{E6FD64C1-5DCC-4174-9311-DAAC681F7E37}" dt="2026-06-29T07:07:17.070" v="2"/>
        <pc:sldMkLst>
          <pc:docMk/>
          <pc:sldMk cId="3945432549" sldId="2147474228"/>
        </pc:sldMkLst>
      </pc:sldChg>
      <pc:sldChg chg="add">
        <pc:chgData name="PERRIER-TOULET Alexandra" userId="e892a9bb-4165-4b34-8aa3-198f82bf3e70" providerId="ADAL" clId="{E6FD64C1-5DCC-4174-9311-DAAC681F7E37}" dt="2026-06-29T07:07:17.070" v="2"/>
        <pc:sldMkLst>
          <pc:docMk/>
          <pc:sldMk cId="3015680845" sldId="2147480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7133F8-67CD-49ED-9F27-D5DEA3EEA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DE8CA-D338-4653-A6DB-633BD5CB9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91B3-E947-4895-B88C-79C352001CC9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69A69-C6D7-4FA9-9FD6-0F5D86EE1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001C18-FB12-470B-A3E5-1F4C0AAF4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B1634-B651-4BDB-B633-A357AF065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8C5E-9C7C-4335-B242-B5093478F40D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F7D5-9349-4EA4-8F47-859456731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3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8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FF7D5-9349-4EA4-8F47-8594567315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1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534B9-CD42-4939-911A-20FB1A98F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57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AA525-926A-4A6A-BFC5-1FDFBCE145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85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A02C8-6A5C-705E-2EF9-0C4ADD83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F7A58A-E19F-097F-C4A2-A6BEFE783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0BC956-3687-D40B-8772-B1470DC91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7591B-15DD-3AD8-9C01-030BB623B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B7461-5B5B-DE75-1F1A-5CA4860F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6D2741-7D28-CEEE-8CDE-5B4FEE96D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E629AC-0A75-4C99-DA20-09502B4EF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C8E12-CFB8-679C-5ABF-45662AF1B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2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6B260-DA5E-54CE-8902-FD4FA86A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EAC8BE-BE14-D40A-A76A-39F78A61A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4452E-D150-2CE1-5892-7211F1541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B1CCB7-B2A3-C2EA-4045-F06514CB3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71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58A3A-2C4D-6D30-AAA6-07AFBEE7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889010-26B4-A832-DF59-5A627F3A5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F1520E-D92D-0D16-2D8D-4644A274C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F3A0AB-9ABC-FFA6-8D0D-C8BA4C9C1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FF7D5-9349-4EA4-8F47-8594567315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5E81C4-354F-42FC-9F73-D94528F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718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811" y="527752"/>
            <a:ext cx="7200000" cy="252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11" y="3009623"/>
            <a:ext cx="7200000" cy="1080000"/>
          </a:xfr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494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A3E629-E5B2-4602-90FE-33150F86E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718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49" y="765876"/>
            <a:ext cx="6390561" cy="2520000"/>
          </a:xfrm>
        </p:spPr>
        <p:txBody>
          <a:bodyPr anchor="b">
            <a:noAutofit/>
          </a:bodyPr>
          <a:lstStyle>
            <a:lvl1pPr algn="r">
              <a:defRPr sz="45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460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8B0AB39B-7611-4357-A94C-5CF34864B9C6}" type="datetime1">
              <a:rPr lang="fr-FR" smtClean="0"/>
              <a:t>29/06/2026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 sz="1067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ffres-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60736"/>
            <a:ext cx="3119669" cy="7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197" y="548668"/>
            <a:ext cx="10560000" cy="72009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1"/>
            <a:ext cx="2400000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838197" y="1286000"/>
            <a:ext cx="10560000" cy="37928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817265" y="5229201"/>
            <a:ext cx="2400000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3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6" hasCustomPrompt="1"/>
          </p:nvPr>
        </p:nvSpPr>
        <p:spPr>
          <a:xfrm>
            <a:off x="4607835" y="2446615"/>
            <a:ext cx="3408000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3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7" hasCustomPrompt="1"/>
          </p:nvPr>
        </p:nvSpPr>
        <p:spPr>
          <a:xfrm>
            <a:off x="5158200" y="3681029"/>
            <a:ext cx="2857635" cy="864096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4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exte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58200" y="5607014"/>
            <a:ext cx="2857635" cy="846323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9" hasCustomPrompt="1"/>
          </p:nvPr>
        </p:nvSpPr>
        <p:spPr>
          <a:xfrm>
            <a:off x="8360799" y="2096766"/>
            <a:ext cx="3399831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20" hasCustomPrompt="1"/>
          </p:nvPr>
        </p:nvSpPr>
        <p:spPr>
          <a:xfrm>
            <a:off x="8381088" y="3968404"/>
            <a:ext cx="3379541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accent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21" hasCustomPrompt="1"/>
          </p:nvPr>
        </p:nvSpPr>
        <p:spPr>
          <a:xfrm>
            <a:off x="8400256" y="5157193"/>
            <a:ext cx="3360373" cy="972765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2" hasCustomPrompt="1"/>
          </p:nvPr>
        </p:nvSpPr>
        <p:spPr>
          <a:xfrm>
            <a:off x="3647728" y="1873441"/>
            <a:ext cx="4368000" cy="486457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 hasCustomPrompt="1"/>
          </p:nvPr>
        </p:nvSpPr>
        <p:spPr>
          <a:xfrm>
            <a:off x="3783030" y="4670810"/>
            <a:ext cx="4232804" cy="810419"/>
          </a:xfrm>
        </p:spPr>
        <p:txBody>
          <a:bodyPr/>
          <a:lstStyle>
            <a:lvl1pPr>
              <a:lnSpc>
                <a:spcPct val="80000"/>
              </a:lnSpc>
              <a:defRPr sz="35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fr-FR" dirty="0"/>
              <a:t>00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02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107BA3C-75D2-45A9-A95E-14914659C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036" y="5530543"/>
            <a:ext cx="1683758" cy="11792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70576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2911991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0B2E-950C-44D5-8A68-6E49192B7475}" type="datetime1">
              <a:rPr lang="fr-FR" smtClean="0"/>
              <a:pPr/>
              <a:t>29/06/2026</a:t>
            </a:fld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277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47D8A8-7D9F-4B3F-BFCD-C875346FB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073" y="2213478"/>
            <a:ext cx="6247927" cy="3310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C71A4-43A7-4BC3-9F9A-5DF8699657E3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1176341"/>
            <a:ext cx="6840000" cy="3780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709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61911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61911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619110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360800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60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60800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6B339BC-0BDF-4B2B-AD81-FAE8B47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376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51200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360800"/>
            <a:ext cx="5519711" cy="450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98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1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2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F98E080-A1A4-40DE-9C7A-A21B8E5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5513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624983"/>
            <a:ext cx="11160000" cy="4680000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/>
              <a:pPr/>
              <a:t>29/06/2026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1C964A-D519-4CF4-AE7C-916EBDC46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831" y="5586414"/>
            <a:ext cx="1624013" cy="127158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7" y="149225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47" y="1362078"/>
            <a:ext cx="113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/>
              <a:pPr/>
              <a:t>29/06/2026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/ Date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62AEADE-67F7-7BA1-C4C8-F1F83DDEA36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6087" y="664210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551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2E3A032-62C0-4943-ACA5-D1546D3CB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Poste Groupe</a:t>
            </a:r>
          </a:p>
        </p:txBody>
      </p:sp>
      <p:sp>
        <p:nvSpPr>
          <p:cNvPr id="19" name="Sous-titre 18">
            <a:extLst>
              <a:ext uri="{FF2B5EF4-FFF2-40B4-BE49-F238E27FC236}">
                <a16:creationId xmlns:a16="http://schemas.microsoft.com/office/drawing/2014/main" id="{F20808EC-6D61-425B-8B47-E60160383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29 JUIN 2026</a:t>
            </a:r>
          </a:p>
        </p:txBody>
      </p:sp>
    </p:spTree>
    <p:extLst>
      <p:ext uri="{BB962C8B-B14F-4D97-AF65-F5344CB8AC3E}">
        <p14:creationId xmlns:p14="http://schemas.microsoft.com/office/powerpoint/2010/main" val="189078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A956-A3BC-8201-59FD-B621C471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336B02-5E95-19AA-60A9-D9CE9D19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modèle de bancassurance citoyenne, diversifié et ancré dans les territoires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919D45A-30F9-0EAB-0BA9-8E48A26F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233" y="1509712"/>
            <a:ext cx="9639767" cy="2968546"/>
          </a:xfrm>
          <a:solidFill>
            <a:schemeClr val="accent5"/>
          </a:solidFill>
        </p:spPr>
        <p:txBody>
          <a:bodyPr/>
          <a:lstStyle/>
          <a:p>
            <a:r>
              <a:rPr lang="fr-FR" sz="2000" dirty="0">
                <a:solidFill>
                  <a:schemeClr val="bg1"/>
                </a:solidFill>
              </a:rPr>
              <a:t>La Banque Postale et CNP Assurances représentent </a:t>
            </a:r>
            <a:r>
              <a:rPr lang="fr-FR" sz="2800" b="1" dirty="0">
                <a:solidFill>
                  <a:schemeClr val="bg1"/>
                </a:solidFill>
              </a:rPr>
              <a:t>22,4 % </a:t>
            </a:r>
            <a:r>
              <a:rPr lang="fr-FR" sz="2000" dirty="0">
                <a:solidFill>
                  <a:schemeClr val="bg1"/>
                </a:solidFill>
              </a:rPr>
              <a:t>du chiffre d’affaires du groupe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18 millions </a:t>
            </a:r>
            <a:r>
              <a:rPr lang="fr-FR" sz="2000" dirty="0">
                <a:solidFill>
                  <a:schemeClr val="bg1"/>
                </a:solidFill>
              </a:rPr>
              <a:t>de clients particuliers, entreprises et acteurs du secteur public local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1er</a:t>
            </a:r>
            <a:r>
              <a:rPr lang="fr-FR" sz="2000" dirty="0">
                <a:solidFill>
                  <a:schemeClr val="bg1"/>
                </a:solidFill>
              </a:rPr>
              <a:t> prêteur bancaire des collectivités et hôpitaux publics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13,8 Mds € </a:t>
            </a:r>
            <a:r>
              <a:rPr lang="fr-FR" sz="2000" dirty="0">
                <a:solidFill>
                  <a:schemeClr val="bg1"/>
                </a:solidFill>
              </a:rPr>
              <a:t>de crédits au secteur public et à l’économie sociale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EB726-7A6A-488F-2B27-9E2E1E7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91018-8A53-29B2-072D-62EE2090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284"/>
          <a:stretch>
            <a:fillRect/>
          </a:stretch>
        </p:blipFill>
        <p:spPr>
          <a:xfrm>
            <a:off x="0" y="1509712"/>
            <a:ext cx="2552357" cy="2968546"/>
          </a:xfrm>
          <a:prstGeom prst="rect">
            <a:avLst/>
          </a:prstGeom>
        </p:spPr>
      </p:pic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AF04F42D-59C7-845D-8DCB-69974BA54B77}"/>
              </a:ext>
            </a:extLst>
          </p:cNvPr>
          <p:cNvSpPr txBox="1">
            <a:spLocks/>
          </p:cNvSpPr>
          <p:nvPr/>
        </p:nvSpPr>
        <p:spPr>
          <a:xfrm>
            <a:off x="2728009" y="4756382"/>
            <a:ext cx="9288213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2ᵉ</a:t>
            </a:r>
            <a:r>
              <a:rPr lang="fr-FR" sz="2000" b="1" dirty="0"/>
              <a:t> </a:t>
            </a:r>
            <a:r>
              <a:rPr lang="fr-FR" sz="2000" dirty="0"/>
              <a:t>assureur français en emprunteur immobilier</a:t>
            </a:r>
          </a:p>
          <a:p>
            <a:r>
              <a:rPr lang="fr-FR" sz="2800" b="1" dirty="0"/>
              <a:t>3ᵉ </a:t>
            </a:r>
            <a:r>
              <a:rPr lang="fr-FR" sz="2000" dirty="0"/>
              <a:t>assureur français en assurance vie</a:t>
            </a:r>
          </a:p>
          <a:p>
            <a:r>
              <a:rPr lang="fr-FR" sz="2800" b="1" dirty="0"/>
              <a:t>10 M </a:t>
            </a:r>
            <a:r>
              <a:rPr lang="fr-FR" sz="2000" dirty="0"/>
              <a:t>d’assurés en épargne/retraite </a:t>
            </a:r>
          </a:p>
          <a:p>
            <a:r>
              <a:rPr lang="fr-FR" sz="2800" b="1" dirty="0"/>
              <a:t>33 M </a:t>
            </a:r>
            <a:r>
              <a:rPr lang="fr-FR" sz="2000" dirty="0"/>
              <a:t>d’assurés en protection des biens et des personnes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A85F96-C783-3E84-F31B-204B8AA9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77" y="4733059"/>
            <a:ext cx="3897746" cy="21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0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BF378B-3D52-AAAE-DC99-7B21266D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CF018-3058-4F85-B70C-105277F9FE2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C93F9850-F672-E429-3AFB-1D730DBB7FD0}"/>
              </a:ext>
            </a:extLst>
          </p:cNvPr>
          <p:cNvSpPr txBox="1"/>
          <p:nvPr/>
        </p:nvSpPr>
        <p:spPr>
          <a:xfrm>
            <a:off x="365547" y="106644"/>
            <a:ext cx="1154020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Un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groupe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 100% public </a:t>
            </a: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au service de l’intérêt général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A1D7D8-EC00-66B4-E5B0-A5098E54A643}"/>
              </a:ext>
            </a:extLst>
          </p:cNvPr>
          <p:cNvSpPr/>
          <p:nvPr/>
        </p:nvSpPr>
        <p:spPr>
          <a:xfrm>
            <a:off x="5154900" y="4010374"/>
            <a:ext cx="7451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4162255-E2DF-F55E-BEF5-80C4DCF871CA}"/>
              </a:ext>
            </a:extLst>
          </p:cNvPr>
          <p:cNvGrpSpPr/>
          <p:nvPr/>
        </p:nvGrpSpPr>
        <p:grpSpPr>
          <a:xfrm>
            <a:off x="454269" y="1297563"/>
            <a:ext cx="3564888" cy="4597125"/>
            <a:chOff x="133649" y="1206798"/>
            <a:chExt cx="3564888" cy="4597125"/>
          </a:xfrm>
        </p:grpSpPr>
        <p:sp>
          <p:nvSpPr>
            <p:cNvPr id="38" name="Rectangle à coins arrondis 26">
              <a:extLst>
                <a:ext uri="{FF2B5EF4-FFF2-40B4-BE49-F238E27FC236}">
                  <a16:creationId xmlns:a16="http://schemas.microsoft.com/office/drawing/2014/main" id="{2B8C22D5-7D6D-96AB-F469-F4F751C7DE78}"/>
                </a:ext>
              </a:extLst>
            </p:cNvPr>
            <p:cNvSpPr/>
            <p:nvPr/>
          </p:nvSpPr>
          <p:spPr>
            <a:xfrm>
              <a:off x="133649" y="1206798"/>
              <a:ext cx="3564888" cy="4597125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7359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88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39" name="Image 6">
              <a:extLst>
                <a:ext uri="{FF2B5EF4-FFF2-40B4-BE49-F238E27FC236}">
                  <a16:creationId xmlns:a16="http://schemas.microsoft.com/office/drawing/2014/main" id="{D85FF988-BDF5-5D33-A3EB-0693B922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5764" y="1262196"/>
              <a:ext cx="667935" cy="725102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BD41696D-11DA-C9B0-20AB-4F892084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287" y="1290136"/>
              <a:ext cx="1085273" cy="717212"/>
            </a:xfrm>
            <a:prstGeom prst="rect">
              <a:avLst/>
            </a:prstGeom>
          </p:spPr>
        </p:pic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DD935B3-1038-D064-A20A-2E4DD0B80055}"/>
                </a:ext>
              </a:extLst>
            </p:cNvPr>
            <p:cNvCxnSpPr/>
            <p:nvPr/>
          </p:nvCxnSpPr>
          <p:spPr>
            <a:xfrm flipV="1">
              <a:off x="1123846" y="2249219"/>
              <a:ext cx="1884944" cy="10886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C7FA5A15-7490-A9D4-EC8D-CC72EFBA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7174" y="2837376"/>
              <a:ext cx="1156665" cy="828386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1F020E24-5C2F-1B2B-6359-D36B66E69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8252" y="4932262"/>
              <a:ext cx="908210" cy="629886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05CFAFBF-B2F2-FB44-7EFA-1954200643DF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094" y="3896650"/>
              <a:ext cx="687182" cy="868735"/>
            </a:xfrm>
            <a:prstGeom prst="rect">
              <a:avLst/>
            </a:prstGeom>
          </p:spPr>
        </p:pic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DF70494-E64D-B16E-BBA5-2CAF0A46770E}"/>
                </a:ext>
              </a:extLst>
            </p:cNvPr>
            <p:cNvCxnSpPr/>
            <p:nvPr/>
          </p:nvCxnSpPr>
          <p:spPr>
            <a:xfrm flipH="1">
              <a:off x="1123991" y="2062285"/>
              <a:ext cx="889" cy="203263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98F89B9-283D-5C1C-7E6B-B53E317EE2FF}"/>
                </a:ext>
              </a:extLst>
            </p:cNvPr>
            <p:cNvCxnSpPr/>
            <p:nvPr/>
          </p:nvCxnSpPr>
          <p:spPr>
            <a:xfrm flipH="1">
              <a:off x="3003347" y="2034602"/>
              <a:ext cx="889" cy="203263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EC8E4663-5A5F-DE3B-9516-0DED994934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3523" y="2287270"/>
              <a:ext cx="12795" cy="6701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7D820FF-C9DC-6E0A-DE37-BD8CA2FB17B6}"/>
                </a:ext>
              </a:extLst>
            </p:cNvPr>
            <p:cNvSpPr txBox="1"/>
            <p:nvPr/>
          </p:nvSpPr>
          <p:spPr>
            <a:xfrm>
              <a:off x="2425851" y="1958186"/>
              <a:ext cx="8810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66%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37E71A7-3D19-ED13-A321-8D86418D369B}"/>
                </a:ext>
              </a:extLst>
            </p:cNvPr>
            <p:cNvSpPr txBox="1"/>
            <p:nvPr/>
          </p:nvSpPr>
          <p:spPr>
            <a:xfrm>
              <a:off x="1172480" y="2001344"/>
              <a:ext cx="8810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34%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04F15398-23B8-7D48-DF02-361AF40AD73F}"/>
                </a:ext>
              </a:extLst>
            </p:cNvPr>
            <p:cNvSpPr txBox="1"/>
            <p:nvPr/>
          </p:nvSpPr>
          <p:spPr>
            <a:xfrm>
              <a:off x="2094919" y="3578877"/>
              <a:ext cx="8810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100%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C8583FF9-9E6F-2C31-135C-65F04ECA0293}"/>
                </a:ext>
              </a:extLst>
            </p:cNvPr>
            <p:cNvCxnSpPr/>
            <p:nvPr/>
          </p:nvCxnSpPr>
          <p:spPr>
            <a:xfrm flipH="1">
              <a:off x="1916093" y="3648109"/>
              <a:ext cx="0" cy="240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5D240168-225F-E3FE-CEE5-74C3BED68693}"/>
                </a:ext>
              </a:extLst>
            </p:cNvPr>
            <p:cNvCxnSpPr/>
            <p:nvPr/>
          </p:nvCxnSpPr>
          <p:spPr>
            <a:xfrm>
              <a:off x="1839448" y="4651040"/>
              <a:ext cx="0" cy="238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7EBB8276-968A-11BE-4363-E8089C3565CA}"/>
                </a:ext>
              </a:extLst>
            </p:cNvPr>
            <p:cNvSpPr txBox="1"/>
            <p:nvPr/>
          </p:nvSpPr>
          <p:spPr>
            <a:xfrm>
              <a:off x="2548279" y="4907181"/>
              <a:ext cx="837853" cy="33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100%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A64B8095-65F9-4016-3033-F50677614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88" y="2424912"/>
              <a:ext cx="1432883" cy="868735"/>
            </a:xfrm>
            <a:prstGeom prst="roundRect">
              <a:avLst/>
            </a:prstGeom>
            <a:noFill/>
            <a:ln>
              <a:noFill/>
            </a:ln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69B6B6-26ED-6A4A-00BF-0C45C1E3D3C2}"/>
              </a:ext>
            </a:extLst>
          </p:cNvPr>
          <p:cNvGrpSpPr/>
          <p:nvPr/>
        </p:nvGrpSpPr>
        <p:grpSpPr>
          <a:xfrm>
            <a:off x="4317506" y="1297563"/>
            <a:ext cx="3556987" cy="4597125"/>
            <a:chOff x="4040128" y="1148652"/>
            <a:chExt cx="3556987" cy="4597125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EE9914AD-AA9F-0C12-D5C7-55C3858E4C04}"/>
                </a:ext>
              </a:extLst>
            </p:cNvPr>
            <p:cNvSpPr/>
            <p:nvPr/>
          </p:nvSpPr>
          <p:spPr>
            <a:xfrm>
              <a:off x="4040128" y="1148652"/>
              <a:ext cx="3556987" cy="45971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42E834CC-7F87-E671-E470-A697081BE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828" y="2298710"/>
              <a:ext cx="1122878" cy="1378492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448FCCC4-FDAC-D604-7790-E75BF96D7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87126" y="2367030"/>
              <a:ext cx="1412982" cy="1170756"/>
            </a:xfrm>
            <a:prstGeom prst="rect">
              <a:avLst/>
            </a:prstGeom>
          </p:spPr>
        </p:pic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4461CCB6-A7CD-EB99-2FD5-298D51489F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77" r="8450"/>
            <a:stretch/>
          </p:blipFill>
          <p:spPr>
            <a:xfrm>
              <a:off x="4321531" y="3894148"/>
              <a:ext cx="1558455" cy="1340969"/>
            </a:xfrm>
            <a:prstGeom prst="rect">
              <a:avLst/>
            </a:prstGeom>
          </p:spPr>
        </p:pic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4AA5FC67-BD71-78DE-4C7C-CD33699F2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7275" y="3902978"/>
              <a:ext cx="1348951" cy="1340969"/>
            </a:xfrm>
            <a:prstGeom prst="rect">
              <a:avLst/>
            </a:prstGeom>
          </p:spPr>
        </p:pic>
        <p:sp>
          <p:nvSpPr>
            <p:cNvPr id="64" name="Rectangle 77">
              <a:extLst>
                <a:ext uri="{FF2B5EF4-FFF2-40B4-BE49-F238E27FC236}">
                  <a16:creationId xmlns:a16="http://schemas.microsoft.com/office/drawing/2014/main" id="{DD52B981-FAFF-EBC1-05A3-26DF32C2FA9B}"/>
                </a:ext>
              </a:extLst>
            </p:cNvPr>
            <p:cNvSpPr/>
            <p:nvPr/>
          </p:nvSpPr>
          <p:spPr>
            <a:xfrm>
              <a:off x="4145139" y="1431871"/>
              <a:ext cx="3229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 ExtraBold" panose="00000900000000000000" pitchFamily="2" charset="0"/>
                  <a:ea typeface="+mn-ea"/>
                  <a:cs typeface="+mn-cs"/>
                </a:rPr>
                <a:t>4 missions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 ExtraBold" panose="00000900000000000000" pitchFamily="2" charset="0"/>
                  <a:ea typeface="+mn-ea"/>
                  <a:cs typeface="+mn-cs"/>
                </a:rPr>
                <a:t>de service public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20452E7-D9AB-A8D8-837A-738968183E1C}"/>
              </a:ext>
            </a:extLst>
          </p:cNvPr>
          <p:cNvGrpSpPr/>
          <p:nvPr/>
        </p:nvGrpSpPr>
        <p:grpSpPr>
          <a:xfrm>
            <a:off x="8146233" y="1279348"/>
            <a:ext cx="3916083" cy="4597125"/>
            <a:chOff x="7868855" y="1130437"/>
            <a:chExt cx="3916083" cy="4597125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36E657F0-F485-E1C6-912B-671C4C5C5A5D}"/>
                </a:ext>
              </a:extLst>
            </p:cNvPr>
            <p:cNvSpPr/>
            <p:nvPr/>
          </p:nvSpPr>
          <p:spPr>
            <a:xfrm>
              <a:off x="7868855" y="1130437"/>
              <a:ext cx="3916083" cy="45971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7" name="Rectangle 77">
              <a:extLst>
                <a:ext uri="{FF2B5EF4-FFF2-40B4-BE49-F238E27FC236}">
                  <a16:creationId xmlns:a16="http://schemas.microsoft.com/office/drawing/2014/main" id="{785361AF-F3E2-9858-1F39-EC6945051B37}"/>
                </a:ext>
              </a:extLst>
            </p:cNvPr>
            <p:cNvSpPr/>
            <p:nvPr/>
          </p:nvSpPr>
          <p:spPr>
            <a:xfrm>
              <a:off x="8128915" y="1390345"/>
              <a:ext cx="32225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>
                  <a:ln>
                    <a:noFill/>
                  </a:ln>
                  <a:solidFill>
                    <a:srgbClr val="003DA5"/>
                  </a:solidFill>
                  <a:effectLst/>
                  <a:uLnTx/>
                  <a:uFillTx/>
                  <a:latin typeface="Montserrat ExtraBold" panose="00000900000000000000" pitchFamily="2" charset="0"/>
                  <a:ea typeface="+mn-ea"/>
                  <a:cs typeface="+mn-cs"/>
                </a:rPr>
                <a:t>Un statut d’entreprise à mission La Poste</a:t>
              </a:r>
            </a:p>
          </p:txBody>
        </p: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3C0DDB58-7B4D-A58E-080B-EC80BB8DE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663" y="2310671"/>
              <a:ext cx="1562482" cy="1437483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29B7C43A-FD66-D6D3-957D-C872B51F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71254" y="2300296"/>
              <a:ext cx="1462497" cy="1439375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FBE26525-8356-2EEF-64EF-85421DC5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4256" y="4014064"/>
              <a:ext cx="1609889" cy="1346543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1B6FDB51-6604-01F2-961D-78C85406F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71254" y="4014063"/>
              <a:ext cx="1546574" cy="1346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6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157E6BE3-A389-00E3-857E-931873B6D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6"/>
          <a:stretch/>
        </p:blipFill>
        <p:spPr>
          <a:xfrm>
            <a:off x="2245843" y="4919844"/>
            <a:ext cx="1954201" cy="991887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49B0D63-782F-D79B-3801-AF51BDEFF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4" y="4790896"/>
            <a:ext cx="1885103" cy="107458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9AE7F01-27C0-3CBE-1249-30782D69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79"/>
            <a:ext cx="12365666" cy="1042888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3DA5"/>
                </a:solidFill>
                <a:latin typeface="Montserrat ExtraBold" panose="00000900000000000000" pitchFamily="2" charset="0"/>
              </a:rPr>
              <a:t>Un modèle multi-activités robuste et résilient </a:t>
            </a:r>
            <a:br>
              <a:rPr lang="fr-FR" sz="2400" dirty="0">
                <a:solidFill>
                  <a:srgbClr val="003DA5"/>
                </a:solidFill>
                <a:latin typeface="Montserrat ExtraBold" panose="00000900000000000000" pitchFamily="2" charset="0"/>
              </a:rPr>
            </a:br>
            <a:r>
              <a:rPr lang="fr-FR" sz="2400" dirty="0">
                <a:solidFill>
                  <a:srgbClr val="003DA5"/>
                </a:solidFill>
                <a:latin typeface="Montserrat ExtraBold" panose="00000900000000000000" pitchFamily="2" charset="0"/>
              </a:rPr>
              <a:t>qui emploie 177 000collaborateurs en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34A54-F603-5170-A29F-7455E5762148}"/>
              </a:ext>
            </a:extLst>
          </p:cNvPr>
          <p:cNvSpPr/>
          <p:nvPr/>
        </p:nvSpPr>
        <p:spPr>
          <a:xfrm>
            <a:off x="6368953" y="4408984"/>
            <a:ext cx="5700722" cy="503476"/>
          </a:xfrm>
          <a:prstGeom prst="rect">
            <a:avLst/>
          </a:prstGeom>
          <a:solidFill>
            <a:srgbClr val="FFCB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888" tIns="107888" rIns="107888" bIns="107888" rtlCol="0" anchor="ctr"/>
          <a:lstStyle/>
          <a:p>
            <a:pPr marL="0" marR="0" lvl="0" indent="0" algn="r" defTabSz="913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     Services-Courrier-Colis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908B9-C04D-4976-6A23-D69EF4332E22}"/>
              </a:ext>
            </a:extLst>
          </p:cNvPr>
          <p:cNvSpPr/>
          <p:nvPr/>
        </p:nvSpPr>
        <p:spPr>
          <a:xfrm>
            <a:off x="253153" y="4396146"/>
            <a:ext cx="5726703" cy="503476"/>
          </a:xfrm>
          <a:prstGeom prst="rect">
            <a:avLst/>
          </a:prstGeom>
          <a:solidFill>
            <a:srgbClr val="F12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888" tIns="107888" rIns="107888" bIns="107888" rtlCol="0" anchor="ctr"/>
          <a:lstStyle/>
          <a:p>
            <a:pPr marL="0" marR="0" lvl="0" indent="0" algn="ctr" defTabSz="913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Geopost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9F62D-6EA5-CFDC-5E49-67299948C962}"/>
              </a:ext>
            </a:extLst>
          </p:cNvPr>
          <p:cNvSpPr/>
          <p:nvPr/>
        </p:nvSpPr>
        <p:spPr>
          <a:xfrm>
            <a:off x="6368952" y="1667862"/>
            <a:ext cx="5823048" cy="503476"/>
          </a:xfrm>
          <a:prstGeom prst="rect">
            <a:avLst/>
          </a:prstGeom>
          <a:solidFill>
            <a:srgbClr val="1AA6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888" tIns="107888" rIns="107888" bIns="107888" rtlCol="0" anchor="ctr"/>
          <a:lstStyle/>
          <a:p>
            <a:pPr marL="0" marR="0" lvl="0" indent="0" algn="ctr" defTabSz="913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Grand Public &amp; Numérique</a:t>
            </a: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E007E3-82EB-AEC0-206F-67779FA8EE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599" y="2345969"/>
            <a:ext cx="1194711" cy="4804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0386E1-4F2C-03D2-F7C7-E7EE3C32A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045" y="5050393"/>
            <a:ext cx="1352550" cy="342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80B21-76D8-C247-2D6D-CAB6639ABFE8}"/>
              </a:ext>
            </a:extLst>
          </p:cNvPr>
          <p:cNvSpPr/>
          <p:nvPr/>
        </p:nvSpPr>
        <p:spPr>
          <a:xfrm>
            <a:off x="5767617" y="6449526"/>
            <a:ext cx="922713" cy="366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73DC28-1FA4-FC54-4BAF-ECE977DFE5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21" y="5758607"/>
            <a:ext cx="708377" cy="41322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382A065-9B8C-11AE-867A-5F17C5CF9F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4" y="5752430"/>
            <a:ext cx="696487" cy="39177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D2D98DC-C5CA-19E4-4F00-6A8B857C2AE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903" y="5542904"/>
            <a:ext cx="1479645" cy="25584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AA8A482-58AA-0334-33C1-E19F26FF8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345" y="2187172"/>
            <a:ext cx="1336324" cy="73383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FD2891CB-DD65-7B15-B9BA-ACCD805A76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297" y="2188382"/>
            <a:ext cx="2187178" cy="145953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4E64A71A-8390-08FA-FC53-A158539561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7127" y="4922571"/>
            <a:ext cx="2202882" cy="1470015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A5A8AD30-9344-31B7-3622-5EE5E29051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0939" y="2177904"/>
            <a:ext cx="2209474" cy="14705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2F2D4D-3D2C-CC01-855E-511805907C19}"/>
              </a:ext>
            </a:extLst>
          </p:cNvPr>
          <p:cNvSpPr/>
          <p:nvPr/>
        </p:nvSpPr>
        <p:spPr>
          <a:xfrm>
            <a:off x="423066" y="1675112"/>
            <a:ext cx="5726704" cy="503476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7888" tIns="107888" rIns="107888" bIns="107888" rtlCol="0" anchor="ctr"/>
          <a:lstStyle/>
          <a:p>
            <a:pPr marL="0" marR="0" lvl="0" indent="0" algn="ctr" defTabSz="913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 Banque Postale</a:t>
            </a:r>
            <a:endParaRPr kumimoji="0" lang="fr-FR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B0F7255-F9B3-DB85-8146-24D7C234A372}"/>
              </a:ext>
            </a:extLst>
          </p:cNvPr>
          <p:cNvCxnSpPr/>
          <p:nvPr/>
        </p:nvCxnSpPr>
        <p:spPr>
          <a:xfrm>
            <a:off x="6228973" y="14862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DE27695-48F4-F85F-D49B-CF7348AB039C}"/>
              </a:ext>
            </a:extLst>
          </p:cNvPr>
          <p:cNvCxnSpPr/>
          <p:nvPr/>
        </p:nvCxnSpPr>
        <p:spPr>
          <a:xfrm>
            <a:off x="6381373" y="16386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79614B5-E67D-B77A-A386-9BD47DBEB005}"/>
              </a:ext>
            </a:extLst>
          </p:cNvPr>
          <p:cNvSpPr/>
          <p:nvPr/>
        </p:nvSpPr>
        <p:spPr>
          <a:xfrm>
            <a:off x="270064" y="5671595"/>
            <a:ext cx="922713" cy="1144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3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C2DCD49-11B5-7B7C-B7C2-117526D4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731962-464C-2C25-40CC-F6DA8676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8BD512-FD27-BD03-8E21-84858C28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" y="0"/>
            <a:ext cx="12051807" cy="6808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EB4480-373C-8CC8-23BC-25C082268902}"/>
              </a:ext>
            </a:extLst>
          </p:cNvPr>
          <p:cNvSpPr/>
          <p:nvPr/>
        </p:nvSpPr>
        <p:spPr>
          <a:xfrm>
            <a:off x="5529943" y="1621971"/>
            <a:ext cx="1807028" cy="511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25 630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E5661-2165-8FD9-75D6-37D5FB07620C}"/>
              </a:ext>
            </a:extLst>
          </p:cNvPr>
          <p:cNvSpPr/>
          <p:nvPr/>
        </p:nvSpPr>
        <p:spPr>
          <a:xfrm>
            <a:off x="9622971" y="1752600"/>
            <a:ext cx="1698172" cy="587829"/>
          </a:xfrm>
          <a:prstGeom prst="rect">
            <a:avLst/>
          </a:prstGeom>
          <a:ln>
            <a:solidFill>
              <a:srgbClr val="1AA6A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84,3 %</a:t>
            </a:r>
          </a:p>
        </p:txBody>
      </p:sp>
    </p:spTree>
    <p:extLst>
      <p:ext uri="{BB962C8B-B14F-4D97-AF65-F5344CB8AC3E}">
        <p14:creationId xmlns:p14="http://schemas.microsoft.com/office/powerpoint/2010/main" val="55099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symbole, logo, Graphique, Police&#10;&#10;Description générée automatiquement">
            <a:extLst>
              <a:ext uri="{FF2B5EF4-FFF2-40B4-BE49-F238E27FC236}">
                <a16:creationId xmlns:a16="http://schemas.microsoft.com/office/drawing/2014/main" id="{05F6BCD6-2D7F-E6F8-A7E1-178CF9FBA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8" y="1691714"/>
            <a:ext cx="740808" cy="74080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30197" y="598953"/>
            <a:ext cx="7359597" cy="7200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14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LA POSTE GROUPE </a:t>
            </a:r>
            <a:endParaRPr kumimoji="0" lang="fr-FR" sz="14400" b="1" i="0" u="none" strike="noStrike" kern="1200" cap="none" spc="0" normalizeH="0" baseline="0" noProof="0">
              <a:ln>
                <a:noFill/>
              </a:ln>
              <a:solidFill>
                <a:srgbClr val="2350AB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en région Nouvelle-Aquitaine au 01/01/2025</a:t>
            </a:r>
            <a:endParaRPr kumimoji="0" lang="fr-FR" sz="8000" b="1" i="0" u="none" strike="noStrike" kern="1200" cap="none" spc="0" normalizeH="0" baseline="0" noProof="0">
              <a:ln>
                <a:noFill/>
              </a:ln>
              <a:solidFill>
                <a:srgbClr val="2350AB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7" b="8870"/>
          <a:stretch/>
        </p:blipFill>
        <p:spPr>
          <a:xfrm>
            <a:off x="10591113" y="5661492"/>
            <a:ext cx="1372915" cy="923331"/>
          </a:xfrm>
          <a:prstGeom prst="rect">
            <a:avLst/>
          </a:prstGeom>
        </p:spPr>
      </p:pic>
      <p:pic>
        <p:nvPicPr>
          <p:cNvPr id="22" name="Image 21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F3D33163-7A3F-A234-BED2-D12099F36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37" t="17278" r="57497" b="70988"/>
          <a:stretch/>
        </p:blipFill>
        <p:spPr>
          <a:xfrm>
            <a:off x="4229301" y="1674073"/>
            <a:ext cx="659221" cy="6245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7245E7-FE55-489D-69B2-959FF2FC3492}"/>
              </a:ext>
            </a:extLst>
          </p:cNvPr>
          <p:cNvSpPr txBox="1"/>
          <p:nvPr/>
        </p:nvSpPr>
        <p:spPr>
          <a:xfrm>
            <a:off x="483156" y="4384326"/>
            <a:ext cx="1140108" cy="646331"/>
          </a:xfrm>
          <a:prstGeom prst="rect">
            <a:avLst/>
          </a:prstGeom>
          <a:noFill/>
          <a:ln>
            <a:solidFill>
              <a:srgbClr val="2350A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734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4792981-6BAF-8348-33C5-BA24843DBC20}"/>
              </a:ext>
            </a:extLst>
          </p:cNvPr>
          <p:cNvSpPr txBox="1"/>
          <p:nvPr/>
        </p:nvSpPr>
        <p:spPr>
          <a:xfrm>
            <a:off x="484631" y="5382325"/>
            <a:ext cx="1394332" cy="1200329"/>
          </a:xfrm>
          <a:prstGeom prst="rect">
            <a:avLst/>
          </a:prstGeom>
          <a:solidFill>
            <a:srgbClr val="E5232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79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FRANCE SERVICES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6824EB0-0505-EEDE-D159-1000822BE029}"/>
              </a:ext>
            </a:extLst>
          </p:cNvPr>
          <p:cNvSpPr txBox="1"/>
          <p:nvPr/>
        </p:nvSpPr>
        <p:spPr>
          <a:xfrm>
            <a:off x="4888522" y="1600453"/>
            <a:ext cx="2952435" cy="923330"/>
          </a:xfrm>
          <a:prstGeom prst="rect">
            <a:avLst/>
          </a:prstGeom>
          <a:solidFill>
            <a:srgbClr val="FFCB1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ETS COURRIER COLIS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6486AA0-F350-418F-62B7-50B303D3F18D}"/>
              </a:ext>
            </a:extLst>
          </p:cNvPr>
          <p:cNvSpPr txBox="1"/>
          <p:nvPr/>
        </p:nvSpPr>
        <p:spPr>
          <a:xfrm>
            <a:off x="1999833" y="5382324"/>
            <a:ext cx="1745076" cy="1200329"/>
          </a:xfrm>
          <a:prstGeom prst="rect">
            <a:avLst/>
          </a:prstGeom>
          <a:solidFill>
            <a:srgbClr val="1AA6A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155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SITES CODE ET EXAMENS</a:t>
            </a:r>
          </a:p>
        </p:txBody>
      </p:sp>
      <p:pic>
        <p:nvPicPr>
          <p:cNvPr id="2" name="Image 1" descr="Une image contenant symbole, Graphique, cercle, logo&#10;&#10;Description générée automatiquement">
            <a:extLst>
              <a:ext uri="{FF2B5EF4-FFF2-40B4-BE49-F238E27FC236}">
                <a16:creationId xmlns:a16="http://schemas.microsoft.com/office/drawing/2014/main" id="{D4F7B0C7-8ADC-122A-C14D-7BDA9DE44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2" y="3526988"/>
            <a:ext cx="720094" cy="7200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3B1083-46BF-119E-F962-6E857043309D}"/>
              </a:ext>
            </a:extLst>
          </p:cNvPr>
          <p:cNvSpPr txBox="1"/>
          <p:nvPr/>
        </p:nvSpPr>
        <p:spPr>
          <a:xfrm>
            <a:off x="1053210" y="1600453"/>
            <a:ext cx="2663756" cy="923330"/>
          </a:xfrm>
          <a:prstGeom prst="rect">
            <a:avLst/>
          </a:prstGeom>
          <a:solidFill>
            <a:srgbClr val="FFCB1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18 931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COLLABORATEURS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EE8193-2D16-3BEE-52F9-4B470402970C}"/>
              </a:ext>
            </a:extLst>
          </p:cNvPr>
          <p:cNvSpPr txBox="1"/>
          <p:nvPr/>
        </p:nvSpPr>
        <p:spPr>
          <a:xfrm>
            <a:off x="4928748" y="4092875"/>
            <a:ext cx="2952435" cy="923330"/>
          </a:xfrm>
          <a:prstGeom prst="rect">
            <a:avLst/>
          </a:prstGeom>
          <a:solidFill>
            <a:srgbClr val="1AA6A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2 563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VEHICULES ELECTRIQUES</a:t>
            </a:r>
          </a:p>
        </p:txBody>
      </p:sp>
      <p:pic>
        <p:nvPicPr>
          <p:cNvPr id="7" name="Image 6" descr="Une image contenant symbole, Police, Graphique, logo&#10;&#10;Description générée automatiquement">
            <a:extLst>
              <a:ext uri="{FF2B5EF4-FFF2-40B4-BE49-F238E27FC236}">
                <a16:creationId xmlns:a16="http://schemas.microsoft.com/office/drawing/2014/main" id="{35203171-FF83-EF1E-93A8-329A9CD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22" y="4290866"/>
            <a:ext cx="603500" cy="603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52AE4F-596D-0BD4-10F7-8AFA8B0A64C7}"/>
              </a:ext>
            </a:extLst>
          </p:cNvPr>
          <p:cNvSpPr txBox="1"/>
          <p:nvPr/>
        </p:nvSpPr>
        <p:spPr>
          <a:xfrm>
            <a:off x="5523000" y="2588682"/>
            <a:ext cx="942149" cy="646331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10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PPDC MF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6B94FE-1FB0-3A48-3F63-09C0BD1BD3AC}"/>
              </a:ext>
            </a:extLst>
          </p:cNvPr>
          <p:cNvSpPr txBox="1"/>
          <p:nvPr/>
        </p:nvSpPr>
        <p:spPr>
          <a:xfrm>
            <a:off x="6522190" y="2581403"/>
            <a:ext cx="663381" cy="646331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13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PDC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09F957-C03C-09F4-F189-5C8935597966}"/>
              </a:ext>
            </a:extLst>
          </p:cNvPr>
          <p:cNvSpPr txBox="1"/>
          <p:nvPr/>
        </p:nvSpPr>
        <p:spPr>
          <a:xfrm>
            <a:off x="4244004" y="2591662"/>
            <a:ext cx="1188698" cy="830997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259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SITES RATTACHES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0B734D-EF1D-A86B-10B2-BDACC7D616B7}"/>
              </a:ext>
            </a:extLst>
          </p:cNvPr>
          <p:cNvSpPr txBox="1"/>
          <p:nvPr/>
        </p:nvSpPr>
        <p:spPr>
          <a:xfrm>
            <a:off x="1010246" y="3397287"/>
            <a:ext cx="2717524" cy="923330"/>
          </a:xfrm>
          <a:prstGeom prst="rect">
            <a:avLst/>
          </a:prstGeom>
          <a:solidFill>
            <a:srgbClr val="FFCB0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2 269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POINTS DE CONTACT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589371-6BC0-B61D-D408-6D15281DB409}"/>
              </a:ext>
            </a:extLst>
          </p:cNvPr>
          <p:cNvSpPr txBox="1"/>
          <p:nvPr/>
        </p:nvSpPr>
        <p:spPr>
          <a:xfrm>
            <a:off x="1749548" y="4385516"/>
            <a:ext cx="887227" cy="646331"/>
          </a:xfrm>
          <a:prstGeom prst="rect">
            <a:avLst/>
          </a:prstGeom>
          <a:noFill/>
          <a:ln>
            <a:solidFill>
              <a:srgbClr val="2350A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1 177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LPAC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3A1507-F1A5-2C1A-77BA-CB03EA0499EB}"/>
              </a:ext>
            </a:extLst>
          </p:cNvPr>
          <p:cNvSpPr txBox="1"/>
          <p:nvPr/>
        </p:nvSpPr>
        <p:spPr>
          <a:xfrm>
            <a:off x="2777375" y="4383007"/>
            <a:ext cx="942149" cy="646331"/>
          </a:xfrm>
          <a:prstGeom prst="rect">
            <a:avLst/>
          </a:prstGeom>
          <a:noFill/>
          <a:ln>
            <a:solidFill>
              <a:srgbClr val="2350A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358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LPR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F2C92A-9239-66AB-8C69-8DD1E499BC9D}"/>
              </a:ext>
            </a:extLst>
          </p:cNvPr>
          <p:cNvSpPr txBox="1"/>
          <p:nvPr/>
        </p:nvSpPr>
        <p:spPr>
          <a:xfrm>
            <a:off x="4244004" y="5376026"/>
            <a:ext cx="1577254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24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partenariats ESS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36B64D-B32F-ABF5-19C0-2F47E9E28733}"/>
              </a:ext>
            </a:extLst>
          </p:cNvPr>
          <p:cNvSpPr txBox="1"/>
          <p:nvPr/>
        </p:nvSpPr>
        <p:spPr>
          <a:xfrm>
            <a:off x="8382744" y="4365618"/>
            <a:ext cx="3657099" cy="861774"/>
          </a:xfrm>
          <a:prstGeom prst="rect">
            <a:avLst/>
          </a:prstGeom>
          <a:solidFill>
            <a:srgbClr val="003D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26,9 M€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FONDS DE PEREQUATION 2025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A5BC0E-6937-601D-2814-C2AB5C30DA83}"/>
              </a:ext>
            </a:extLst>
          </p:cNvPr>
          <p:cNvSpPr txBox="1"/>
          <p:nvPr/>
        </p:nvSpPr>
        <p:spPr>
          <a:xfrm>
            <a:off x="7258122" y="2581402"/>
            <a:ext cx="663382" cy="646331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PPDC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4652297-735A-9191-E171-C4C5C58F17AD}"/>
              </a:ext>
            </a:extLst>
          </p:cNvPr>
          <p:cNvSpPr txBox="1"/>
          <p:nvPr/>
        </p:nvSpPr>
        <p:spPr>
          <a:xfrm>
            <a:off x="6558861" y="3503127"/>
            <a:ext cx="774587" cy="461665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PIC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28E0F47-6478-ED9C-224C-37EDCDCAF63B}"/>
              </a:ext>
            </a:extLst>
          </p:cNvPr>
          <p:cNvSpPr txBox="1"/>
          <p:nvPr/>
        </p:nvSpPr>
        <p:spPr>
          <a:xfrm>
            <a:off x="4220927" y="3508262"/>
            <a:ext cx="2264359" cy="461665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PLATEFORMES COLIS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6B5E04E-AFE2-2D0B-58AA-40375A176D3E}"/>
              </a:ext>
            </a:extLst>
          </p:cNvPr>
          <p:cNvSpPr txBox="1"/>
          <p:nvPr/>
        </p:nvSpPr>
        <p:spPr>
          <a:xfrm>
            <a:off x="8361782" y="1461953"/>
            <a:ext cx="3654539" cy="1077218"/>
          </a:xfrm>
          <a:prstGeom prst="rect">
            <a:avLst/>
          </a:prstGeom>
          <a:solidFill>
            <a:srgbClr val="003D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1,8 M€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​</a:t>
            </a: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INVESTISSEMENTS COURRIER COLIS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PPDC MF en 2024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​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F3614C3-430E-0390-D058-68EB8CB57953}"/>
              </a:ext>
            </a:extLst>
          </p:cNvPr>
          <p:cNvSpPr txBox="1"/>
          <p:nvPr/>
        </p:nvSpPr>
        <p:spPr>
          <a:xfrm>
            <a:off x="8402862" y="2964987"/>
            <a:ext cx="3636981" cy="1292662"/>
          </a:xfrm>
          <a:prstGeom prst="rect">
            <a:avLst/>
          </a:prstGeom>
          <a:solidFill>
            <a:srgbClr val="003DA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936 M€​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 financement aux entreprises et secteur public local par La Banque Postale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24001B-9EDF-F0A9-A7DB-A16B26E28CB4}"/>
              </a:ext>
            </a:extLst>
          </p:cNvPr>
          <p:cNvSpPr txBox="1"/>
          <p:nvPr/>
        </p:nvSpPr>
        <p:spPr>
          <a:xfrm>
            <a:off x="6031667" y="5376026"/>
            <a:ext cx="2000772" cy="1200329"/>
          </a:xfrm>
          <a:prstGeom prst="rect">
            <a:avLst/>
          </a:prstGeom>
          <a:solidFill>
            <a:srgbClr val="0038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96 M€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​</a:t>
            </a: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Achats inclusifs locaux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14A38D3-C626-62D9-5262-F2EFF81BBF0E}"/>
              </a:ext>
            </a:extLst>
          </p:cNvPr>
          <p:cNvSpPr txBox="1"/>
          <p:nvPr/>
        </p:nvSpPr>
        <p:spPr>
          <a:xfrm>
            <a:off x="483156" y="2588682"/>
            <a:ext cx="3233810" cy="738664"/>
          </a:xfrm>
          <a:prstGeom prst="rect">
            <a:avLst/>
          </a:prstGeom>
          <a:noFill/>
          <a:ln>
            <a:solidFill>
              <a:srgbClr val="2350A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250 K€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taxe apprentissage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2350A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9414963-823C-912B-6362-8948CE990A64}"/>
              </a:ext>
            </a:extLst>
          </p:cNvPr>
          <p:cNvCxnSpPr/>
          <p:nvPr/>
        </p:nvCxnSpPr>
        <p:spPr>
          <a:xfrm>
            <a:off x="3955314" y="1600453"/>
            <a:ext cx="0" cy="4975902"/>
          </a:xfrm>
          <a:prstGeom prst="line">
            <a:avLst/>
          </a:prstGeom>
          <a:ln w="19050">
            <a:solidFill>
              <a:srgbClr val="003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CF72DDA-4EC6-7268-ADD8-E64086D75483}"/>
              </a:ext>
            </a:extLst>
          </p:cNvPr>
          <p:cNvCxnSpPr/>
          <p:nvPr/>
        </p:nvCxnSpPr>
        <p:spPr>
          <a:xfrm>
            <a:off x="8169353" y="1600453"/>
            <a:ext cx="0" cy="4975902"/>
          </a:xfrm>
          <a:prstGeom prst="line">
            <a:avLst/>
          </a:prstGeom>
          <a:ln w="19050">
            <a:solidFill>
              <a:srgbClr val="003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08483A5-A0E0-58EE-2A5D-AAFAE1238D68}"/>
              </a:ext>
            </a:extLst>
          </p:cNvPr>
          <p:cNvSpPr txBox="1"/>
          <p:nvPr/>
        </p:nvSpPr>
        <p:spPr>
          <a:xfrm>
            <a:off x="7373053" y="3503127"/>
            <a:ext cx="764149" cy="461665"/>
          </a:xfrm>
          <a:prstGeom prst="rect">
            <a:avLst/>
          </a:prstGeom>
          <a:noFill/>
          <a:ln>
            <a:solidFill>
              <a:srgbClr val="0038A3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2350A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HLU</a:t>
            </a:r>
          </a:p>
        </p:txBody>
      </p:sp>
    </p:spTree>
    <p:extLst>
      <p:ext uri="{BB962C8B-B14F-4D97-AF65-F5344CB8AC3E}">
        <p14:creationId xmlns:p14="http://schemas.microsoft.com/office/powerpoint/2010/main" val="380519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42" y="315019"/>
            <a:ext cx="2701733" cy="720093"/>
          </a:xfrm>
        </p:spPr>
        <p:txBody>
          <a:bodyPr/>
          <a:lstStyle/>
          <a:p>
            <a:r>
              <a:rPr lang="fr-FR" dirty="0"/>
              <a:t>LA POSTE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1105994" y="2421357"/>
            <a:ext cx="2093607" cy="97276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1492</a:t>
            </a:r>
          </a:p>
          <a:p>
            <a:pPr lvl="1"/>
            <a:r>
              <a:rPr lang="fr-FR" dirty="0"/>
              <a:t>COLLABORATEURS</a:t>
            </a:r>
          </a:p>
          <a:p>
            <a:pPr lvl="2"/>
            <a:r>
              <a:rPr lang="fr-FR" dirty="0">
                <a:latin typeface="+mn-lt"/>
              </a:rPr>
              <a:t>en activité temps plein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082176" y="273250"/>
            <a:ext cx="4288972" cy="64115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EN Charente Maritime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4673355" y="4001127"/>
            <a:ext cx="2299840" cy="131408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3</a:t>
            </a:r>
            <a:r>
              <a:rPr lang="fr-FR" sz="1300" dirty="0">
                <a:solidFill>
                  <a:schemeClr val="accent3"/>
                </a:solidFill>
                <a:latin typeface="+mn-lt"/>
              </a:rPr>
              <a:t> ETABLISSEMENTS COURRIER-COLIS </a:t>
            </a:r>
            <a:r>
              <a:rPr lang="fr-FR" sz="1300" b="0" dirty="0">
                <a:solidFill>
                  <a:schemeClr val="tx1"/>
                </a:solidFill>
                <a:latin typeface="+mn-lt"/>
              </a:rPr>
              <a:t>dont </a:t>
            </a:r>
            <a:r>
              <a:rPr lang="fr-FR" sz="1300" b="0" dirty="0">
                <a:solidFill>
                  <a:srgbClr val="35C2B9"/>
                </a:solidFill>
                <a:latin typeface="+mn-lt"/>
              </a:rPr>
              <a:t>26</a:t>
            </a:r>
            <a:r>
              <a:rPr lang="fr-FR" sz="1300" dirty="0">
                <a:solidFill>
                  <a:srgbClr val="35C2B9"/>
                </a:solidFill>
                <a:latin typeface="+mn-lt"/>
              </a:rPr>
              <a:t>  sites rattachés</a:t>
            </a:r>
          </a:p>
          <a:p>
            <a:r>
              <a:rPr lang="fr-FR" sz="1800" b="1" dirty="0">
                <a:solidFill>
                  <a:srgbClr val="35C2B9"/>
                </a:solidFill>
                <a:latin typeface="+mn-lt"/>
              </a:rPr>
              <a:t>534</a:t>
            </a:r>
            <a:r>
              <a:rPr lang="fr-FR" sz="1300" dirty="0">
                <a:solidFill>
                  <a:srgbClr val="35C2B9"/>
                </a:solidFill>
                <a:latin typeface="+mn-lt"/>
              </a:rPr>
              <a:t> tournées facteurs </a:t>
            </a:r>
            <a:endParaRPr lang="fr-FR" dirty="0">
              <a:solidFill>
                <a:srgbClr val="35C2B9"/>
              </a:solidFill>
              <a:latin typeface="+mn-lt"/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1624041" y="3994604"/>
            <a:ext cx="1390424" cy="864096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254</a:t>
            </a:r>
          </a:p>
          <a:p>
            <a:pPr lvl="1"/>
            <a:r>
              <a:rPr lang="fr-FR" dirty="0"/>
              <a:t>POINTS DE CONTACT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8"/>
          </p:nvPr>
        </p:nvSpPr>
        <p:spPr>
          <a:xfrm>
            <a:off x="4727849" y="1066100"/>
            <a:ext cx="2514138" cy="1426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8</a:t>
            </a:r>
            <a:r>
              <a:rPr lang="fr-FR" dirty="0"/>
              <a:t> </a:t>
            </a:r>
            <a:r>
              <a:rPr lang="fr-FR" sz="1300" dirty="0">
                <a:solidFill>
                  <a:schemeClr val="accent2"/>
                </a:solidFill>
                <a:latin typeface="+mn-lt"/>
              </a:rPr>
              <a:t>France Services</a:t>
            </a:r>
          </a:p>
          <a:p>
            <a:pPr>
              <a:lnSpc>
                <a:spcPct val="100000"/>
              </a:lnSpc>
            </a:pPr>
            <a:r>
              <a:rPr lang="fr-FR" sz="1100" b="1" dirty="0">
                <a:solidFill>
                  <a:schemeClr val="accent1"/>
                </a:solidFill>
                <a:latin typeface="+mn-lt"/>
              </a:rPr>
              <a:t>Médis, Aulnay, </a:t>
            </a:r>
            <a:r>
              <a:rPr lang="fr-FR" sz="1100" b="1" dirty="0" err="1">
                <a:solidFill>
                  <a:schemeClr val="accent1"/>
                </a:solidFill>
                <a:latin typeface="+mn-lt"/>
              </a:rPr>
              <a:t>Tonnay</a:t>
            </a:r>
            <a:r>
              <a:rPr lang="fr-FR" sz="1100" b="1" dirty="0">
                <a:solidFill>
                  <a:schemeClr val="accent1"/>
                </a:solidFill>
                <a:latin typeface="+mn-lt"/>
              </a:rPr>
              <a:t> Boutonne, Ciré d’Aunis, Burie, La Jarrie, Mirambeau et Saint Martin de ré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36" y="1209956"/>
            <a:ext cx="864000" cy="108366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16" y="888772"/>
            <a:ext cx="1008000" cy="78460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7" y="4018754"/>
            <a:ext cx="540000" cy="92039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6" y="4370248"/>
            <a:ext cx="946560" cy="881593"/>
          </a:xfrm>
          <a:prstGeom prst="rect">
            <a:avLst/>
          </a:prstGeom>
        </p:spPr>
      </p:pic>
      <p:cxnSp>
        <p:nvCxnSpPr>
          <p:cNvPr id="6" name="Connecteur droit 5"/>
          <p:cNvCxnSpPr>
            <a:cxnSpLocks/>
          </p:cNvCxnSpPr>
          <p:nvPr/>
        </p:nvCxnSpPr>
        <p:spPr>
          <a:xfrm>
            <a:off x="3548072" y="992345"/>
            <a:ext cx="0" cy="57196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177" y="2642019"/>
            <a:ext cx="719390" cy="286537"/>
          </a:xfrm>
          <a:prstGeom prst="rect">
            <a:avLst/>
          </a:prstGeom>
        </p:spPr>
      </p:pic>
      <p:sp>
        <p:nvSpPr>
          <p:cNvPr id="33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3898748" y="3015642"/>
            <a:ext cx="2858185" cy="97276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26</a:t>
            </a:r>
            <a:r>
              <a:rPr lang="fr-FR" dirty="0"/>
              <a:t> </a:t>
            </a:r>
            <a:r>
              <a:rPr lang="fr-FR" sz="1300" dirty="0">
                <a:solidFill>
                  <a:schemeClr val="accent2"/>
                </a:solidFill>
                <a:latin typeface="+mn-lt"/>
              </a:rPr>
              <a:t>SITES DE LOGISTIQUE D’EXAMEN (CODE DE LA ROUTE) – 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 BGPN et 18 BSCC</a:t>
            </a:r>
            <a:endParaRPr lang="fr-F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55218" y="4873416"/>
            <a:ext cx="1305202" cy="175432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5C2B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5C2B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82 Bureaux de Poste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FCC00"/>
                </a:solidFill>
                <a:latin typeface="Montserrat"/>
              </a:rPr>
              <a:t>130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La Poste Agences communales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F28E77"/>
                </a:solidFill>
                <a:latin typeface="Montserrat"/>
              </a:rPr>
              <a:t>42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28E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La Poste Relais commerçants</a:t>
            </a:r>
          </a:p>
        </p:txBody>
      </p:sp>
      <p:sp>
        <p:nvSpPr>
          <p:cNvPr id="38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7766049" y="300312"/>
            <a:ext cx="2147179" cy="386173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j-lt"/>
              </a:rPr>
              <a:t>EN REGION</a:t>
            </a:r>
          </a:p>
        </p:txBody>
      </p:sp>
      <p:sp>
        <p:nvSpPr>
          <p:cNvPr id="39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7779537" y="1647355"/>
            <a:ext cx="3961262" cy="122835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7 976</a:t>
            </a:r>
          </a:p>
          <a:p>
            <a:pPr lvl="1"/>
            <a:r>
              <a:rPr lang="fr-FR" dirty="0"/>
              <a:t>VÉHICULES</a:t>
            </a:r>
          </a:p>
          <a:p>
            <a:pPr lvl="2"/>
            <a:r>
              <a:rPr lang="fr-FR" dirty="0">
                <a:latin typeface="+mn-lt"/>
              </a:rPr>
              <a:t>dont </a:t>
            </a:r>
            <a:r>
              <a:rPr lang="fr-FR" b="1" dirty="0">
                <a:latin typeface="+mn-lt"/>
              </a:rPr>
              <a:t>3429 </a:t>
            </a:r>
            <a:r>
              <a:rPr lang="fr-FR" dirty="0">
                <a:latin typeface="+mn-lt"/>
              </a:rPr>
              <a:t>électriques (1420 VAE)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00" y="926483"/>
            <a:ext cx="1014984" cy="58826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854767" y="3019725"/>
            <a:ext cx="524666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Espace réservé du texte 24"/>
          <p:cNvSpPr>
            <a:spLocks noGrp="1"/>
          </p:cNvSpPr>
          <p:nvPr>
            <p:ph type="body" sz="quarter" idx="23"/>
          </p:nvPr>
        </p:nvSpPr>
        <p:spPr>
          <a:xfrm>
            <a:off x="7802348" y="3352159"/>
            <a:ext cx="2663014" cy="81041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748 M€  </a:t>
            </a:r>
          </a:p>
          <a:p>
            <a:pPr lvl="1"/>
            <a:r>
              <a:rPr lang="fr-FR" dirty="0">
                <a:solidFill>
                  <a:schemeClr val="accent4"/>
                </a:solidFill>
              </a:rPr>
              <a:t>DE FINANCEMENTS</a:t>
            </a:r>
          </a:p>
          <a:p>
            <a:pPr lvl="2"/>
            <a:r>
              <a:rPr lang="fr-FR" dirty="0">
                <a:solidFill>
                  <a:prstClr val="black"/>
                </a:solidFill>
                <a:latin typeface="+mn-lt"/>
              </a:rPr>
              <a:t>aux entreprises et secteur public local</a:t>
            </a:r>
            <a:br>
              <a:rPr lang="fr-FR" dirty="0">
                <a:solidFill>
                  <a:prstClr val="black"/>
                </a:solidFill>
                <a:latin typeface="+mn-lt"/>
              </a:rPr>
            </a:br>
            <a:r>
              <a:rPr lang="fr-FR" dirty="0">
                <a:solidFill>
                  <a:prstClr val="black"/>
                </a:solidFill>
                <a:latin typeface="+mn-lt"/>
              </a:rPr>
              <a:t>par La Banque Postale</a:t>
            </a:r>
          </a:p>
        </p:txBody>
      </p:sp>
      <p:cxnSp>
        <p:nvCxnSpPr>
          <p:cNvPr id="43" name="Connecteur droit 42"/>
          <p:cNvCxnSpPr>
            <a:cxnSpLocks/>
          </p:cNvCxnSpPr>
          <p:nvPr/>
        </p:nvCxnSpPr>
        <p:spPr>
          <a:xfrm>
            <a:off x="7464152" y="125205"/>
            <a:ext cx="0" cy="65867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121551" y="4873416"/>
            <a:ext cx="72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5" name="Espace réservé du texte 21"/>
          <p:cNvSpPr>
            <a:spLocks noGrp="1"/>
          </p:cNvSpPr>
          <p:nvPr>
            <p:ph type="body" sz="quarter" idx="20"/>
          </p:nvPr>
        </p:nvSpPr>
        <p:spPr>
          <a:xfrm>
            <a:off x="8778114" y="5309432"/>
            <a:ext cx="2312672" cy="74851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308 M€</a:t>
            </a:r>
          </a:p>
          <a:p>
            <a:pPr lvl="1"/>
            <a:r>
              <a:rPr lang="fr-FR" dirty="0"/>
              <a:t>D’ACHATS </a:t>
            </a:r>
            <a:r>
              <a:rPr lang="fr-FR" b="0" cap="none" dirty="0">
                <a:solidFill>
                  <a:schemeClr val="tx1"/>
                </a:solidFill>
              </a:rPr>
              <a:t>réalisés auprès</a:t>
            </a:r>
            <a:endParaRPr lang="fr-FR" cap="none" dirty="0">
              <a:solidFill>
                <a:schemeClr val="tx1"/>
              </a:solidFill>
            </a:endParaRPr>
          </a:p>
          <a:p>
            <a:pPr lvl="2"/>
            <a:r>
              <a:rPr lang="fr-FR" dirty="0">
                <a:latin typeface="+mn-lt"/>
              </a:rPr>
              <a:t>des prestataires locaux en 2020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5" y="5236180"/>
            <a:ext cx="864000" cy="77275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737" y="312733"/>
            <a:ext cx="1417241" cy="51850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13D1F98-5DF0-C39D-1E17-4AE95AE32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7" y="3699221"/>
            <a:ext cx="719390" cy="2865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1FE6D0-C93C-E5D4-D389-2D8BAF7ADB4A}"/>
              </a:ext>
            </a:extLst>
          </p:cNvPr>
          <p:cNvSpPr txBox="1"/>
          <p:nvPr/>
        </p:nvSpPr>
        <p:spPr>
          <a:xfrm>
            <a:off x="3803121" y="5488839"/>
            <a:ext cx="36236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003DA5"/>
                </a:solidFill>
                <a:latin typeface="Barlow ExtraBold" panose="00000900000000000000" pitchFamily="2" charset="0"/>
              </a:rPr>
              <a:t>307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véhicules électriques dont </a:t>
            </a:r>
            <a:r>
              <a:rPr lang="fr-FR" dirty="0">
                <a:solidFill>
                  <a:srgbClr val="003DA5"/>
                </a:solidFill>
                <a:latin typeface="Montserrat"/>
              </a:rPr>
              <a:t>193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vélos à assistance électrique et 12 Vélos CARGO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FCA116-AEA4-0B56-B8DB-415440801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94" y="5250687"/>
            <a:ext cx="719390" cy="2865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F1A87B-C9F0-6CCC-CD28-C1CEC5AF6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108858"/>
            <a:ext cx="990598" cy="8708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E5AF1A-EB0F-B7CD-0E7E-8157944007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00" y="5622717"/>
            <a:ext cx="1454225" cy="9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5F795-4FDA-1CA8-D158-A8B15EF0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86544B-CE73-AC54-1460-4072DFB5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recul structurel des volumes courrier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F2F254-02DD-F7C7-1C26-95507B4F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47" y="2636839"/>
            <a:ext cx="7653853" cy="1584322"/>
          </a:xfrm>
        </p:spPr>
        <p:txBody>
          <a:bodyPr/>
          <a:lstStyle/>
          <a:p>
            <a:r>
              <a:rPr lang="fr-FR" sz="2000" dirty="0"/>
              <a:t>Une perte mécanique d’environ </a:t>
            </a:r>
            <a:r>
              <a:rPr lang="fr-FR" sz="2000" b="1" dirty="0"/>
              <a:t>–500 M€ </a:t>
            </a:r>
            <a:r>
              <a:rPr lang="fr-FR" sz="2000" dirty="0"/>
              <a:t>de chiffre d’affaires par an</a:t>
            </a:r>
          </a:p>
          <a:p>
            <a:endParaRPr lang="fr-FR" sz="2000" dirty="0"/>
          </a:p>
          <a:p>
            <a:r>
              <a:rPr lang="fr-FR" sz="2000" dirty="0"/>
              <a:t>Une adaptation progressive des modèles</a:t>
            </a:r>
          </a:p>
          <a:p>
            <a:endParaRPr lang="fr-FR" sz="2000" dirty="0"/>
          </a:p>
          <a:p>
            <a:r>
              <a:rPr lang="fr-FR" sz="2000" dirty="0"/>
              <a:t>Un objectif constant : maintenir la qualité du service</a:t>
            </a:r>
          </a:p>
          <a:p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9DEFEC-0EFF-9E2F-0D4B-69CA445E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4CFED5-92EE-A47A-FC7B-0DED48C4B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060578"/>
            <a:ext cx="2425700" cy="36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66781-DCB5-CA2A-42D5-EB34C16A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43DFB9E-ED33-E2EA-A948-ACD05682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180" y="4043848"/>
            <a:ext cx="1079500" cy="10795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63C34B1-CC21-E137-5B4E-B3894597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63" y="3810736"/>
            <a:ext cx="1545724" cy="154572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174B20-4AAC-B1E6-FB80-9FA93968F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680" y="3893873"/>
            <a:ext cx="1837852" cy="137945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CDBFAF9-8933-7EB1-F3E5-B8A9D5FE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colis : 1</a:t>
            </a:r>
            <a:r>
              <a:rPr lang="fr-FR" baseline="30000" dirty="0"/>
              <a:t>re</a:t>
            </a:r>
            <a:r>
              <a:rPr lang="fr-FR" dirty="0"/>
              <a:t> activité du groupe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5C44131-F40D-9C12-E370-7D5C0C6A9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454" y="4862208"/>
            <a:ext cx="4874698" cy="754439"/>
          </a:xfrm>
        </p:spPr>
        <p:txBody>
          <a:bodyPr/>
          <a:lstStyle/>
          <a:p>
            <a:pPr algn="ctr"/>
            <a:r>
              <a:rPr lang="fr-FR" sz="2000" b="1" dirty="0">
                <a:solidFill>
                  <a:schemeClr val="accent6"/>
                </a:solidFill>
              </a:rPr>
              <a:t>Leader</a:t>
            </a:r>
            <a:r>
              <a:rPr lang="fr-FR" sz="2000" dirty="0">
                <a:solidFill>
                  <a:schemeClr val="accent6"/>
                </a:solidFill>
              </a:rPr>
              <a:t> en France</a:t>
            </a:r>
          </a:p>
          <a:p>
            <a:pPr algn="ctr"/>
            <a:endParaRPr lang="fr-FR" sz="800" dirty="0">
              <a:solidFill>
                <a:schemeClr val="accent6"/>
              </a:solidFill>
            </a:endParaRPr>
          </a:p>
          <a:p>
            <a:pPr algn="ctr"/>
            <a:r>
              <a:rPr lang="fr-FR" sz="2000" dirty="0" err="1">
                <a:solidFill>
                  <a:schemeClr val="accent6"/>
                </a:solidFill>
              </a:rPr>
              <a:t>Geopost</a:t>
            </a:r>
            <a:r>
              <a:rPr lang="fr-FR" sz="2000" dirty="0">
                <a:solidFill>
                  <a:schemeClr val="accent6"/>
                </a:solidFill>
              </a:rPr>
              <a:t> est dans le </a:t>
            </a:r>
            <a:r>
              <a:rPr lang="fr-FR" sz="2000" b="1" dirty="0">
                <a:solidFill>
                  <a:schemeClr val="accent6"/>
                </a:solidFill>
              </a:rPr>
              <a:t>Top 3</a:t>
            </a:r>
            <a:r>
              <a:rPr lang="fr-FR" sz="2000" dirty="0">
                <a:solidFill>
                  <a:schemeClr val="accent6"/>
                </a:solidFill>
              </a:rPr>
              <a:t> de chacun </a:t>
            </a:r>
            <a:br>
              <a:rPr lang="fr-FR" sz="2000" dirty="0">
                <a:solidFill>
                  <a:schemeClr val="accent6"/>
                </a:solidFill>
              </a:rPr>
            </a:br>
            <a:r>
              <a:rPr lang="fr-FR" sz="2000" dirty="0">
                <a:solidFill>
                  <a:schemeClr val="accent6"/>
                </a:solidFill>
              </a:rPr>
              <a:t>de ses marchés européens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E0D580-94FA-5BC6-24D5-C135B8BA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150019-F2A0-BCA5-C7CA-AC72EDD70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7" y="1569896"/>
            <a:ext cx="4874698" cy="3264766"/>
          </a:xfrm>
          <a:prstGeom prst="rect">
            <a:avLst/>
          </a:prstGeom>
        </p:spPr>
      </p:pic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0DE3F180-5148-48E5-9160-A0FDF2B3657C}"/>
              </a:ext>
            </a:extLst>
          </p:cNvPr>
          <p:cNvSpPr txBox="1">
            <a:spLocks/>
          </p:cNvSpPr>
          <p:nvPr/>
        </p:nvSpPr>
        <p:spPr>
          <a:xfrm>
            <a:off x="335756" y="4827378"/>
            <a:ext cx="4874699" cy="1298863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>
                <a:solidFill>
                  <a:schemeClr val="bg1"/>
                </a:solidFill>
              </a:rPr>
              <a:t>53,6 % </a:t>
            </a:r>
            <a:r>
              <a:rPr lang="fr-FR" sz="2000" dirty="0">
                <a:solidFill>
                  <a:schemeClr val="bg1"/>
                </a:solidFill>
              </a:rPr>
              <a:t>du chiffre d’affaires généré par l’activité colis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2,7 Mds </a:t>
            </a:r>
            <a:r>
              <a:rPr lang="fr-FR" sz="2000" dirty="0">
                <a:solidFill>
                  <a:schemeClr val="bg1"/>
                </a:solidFill>
              </a:rPr>
              <a:t>de colis distribués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53E18F-781B-D33D-7D9A-DB76E42DB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954" y="544425"/>
            <a:ext cx="3473293" cy="2300375"/>
          </a:xfrm>
          <a:prstGeom prst="rect">
            <a:avLst/>
          </a:prstGeom>
        </p:spPr>
      </p:pic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370C6961-C582-561D-71D1-15AD584E1A7B}"/>
              </a:ext>
            </a:extLst>
          </p:cNvPr>
          <p:cNvSpPr txBox="1">
            <a:spLocks/>
          </p:cNvSpPr>
          <p:nvPr/>
        </p:nvSpPr>
        <p:spPr>
          <a:xfrm>
            <a:off x="8251954" y="2844800"/>
            <a:ext cx="3473294" cy="102547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163 000 </a:t>
            </a:r>
            <a:r>
              <a:rPr lang="fr-FR" sz="2000" dirty="0"/>
              <a:t>points de service, relais commerçants et consignes dans le monde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B9D9C-485D-14E6-CF29-B5A498C6DF87}"/>
              </a:ext>
            </a:extLst>
          </p:cNvPr>
          <p:cNvSpPr/>
          <p:nvPr/>
        </p:nvSpPr>
        <p:spPr>
          <a:xfrm>
            <a:off x="5699454" y="4254500"/>
            <a:ext cx="4874698" cy="198516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5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7A467-A185-3163-2C2E-D012E12A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BC7054E-389A-5904-E002-E80EB32D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des activités numériques et de proximité humaine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D84CAD-0A5F-B685-3E12-5B43AEFE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" y="3534458"/>
            <a:ext cx="8987617" cy="2116705"/>
          </a:xfrm>
        </p:spPr>
        <p:txBody>
          <a:bodyPr/>
          <a:lstStyle/>
          <a:p>
            <a:r>
              <a:rPr lang="fr-FR" sz="2000" dirty="0"/>
              <a:t>Une utilité sociale très concrète :</a:t>
            </a:r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14 M </a:t>
            </a:r>
            <a:r>
              <a:rPr lang="fr-FR" sz="2000" dirty="0"/>
              <a:t>de clients actifs </a:t>
            </a:r>
            <a:r>
              <a:rPr lang="fr-FR" sz="2000" dirty="0" err="1"/>
              <a:t>Digiposte</a:t>
            </a:r>
            <a:endParaRPr lang="fr-FR" sz="2000" b="1" dirty="0"/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8 M </a:t>
            </a:r>
            <a:r>
              <a:rPr lang="fr-FR" sz="2000" dirty="0"/>
              <a:t>d’Identité Numérique La Poste</a:t>
            </a:r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n°1 </a:t>
            </a:r>
            <a:r>
              <a:rPr lang="fr-FR" sz="2000" dirty="0"/>
              <a:t>de l’identité numérique en France ;</a:t>
            </a:r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12 millions </a:t>
            </a:r>
            <a:r>
              <a:rPr lang="fr-FR" sz="2000" dirty="0"/>
              <a:t>de repas livrés</a:t>
            </a:r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800 000 </a:t>
            </a:r>
            <a:r>
              <a:rPr lang="fr-FR" sz="2000" dirty="0"/>
              <a:t>personnes accompagnées dans le numérique</a:t>
            </a:r>
          </a:p>
          <a:p>
            <a:pPr marL="444500" indent="-266700">
              <a:buFont typeface="Arial" panose="020B0604020202020204" pitchFamily="34" charset="0"/>
              <a:buChar char="•"/>
            </a:pPr>
            <a:r>
              <a:rPr lang="fr-FR" sz="2000" b="1" dirty="0"/>
              <a:t>1,7 million </a:t>
            </a:r>
            <a:r>
              <a:rPr lang="fr-FR" sz="2000" dirty="0"/>
              <a:t>de personnes bénéficiant de médiation sociale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489C71-B227-C1BE-6319-31D0D793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55E5F043-9A4F-3CF1-4A3F-C18FAFA896BE}"/>
              </a:ext>
            </a:extLst>
          </p:cNvPr>
          <p:cNvSpPr txBox="1">
            <a:spLocks/>
          </p:cNvSpPr>
          <p:nvPr/>
        </p:nvSpPr>
        <p:spPr>
          <a:xfrm>
            <a:off x="8286217" y="3756943"/>
            <a:ext cx="2686314" cy="1079999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ontserrat" panose="02000505000000020004" pitchFamily="2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1,6 Md€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de chiffre d’affaires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073E4A-DCAE-9DA4-F352-55DE6AE4C0EA}"/>
              </a:ext>
            </a:extLst>
          </p:cNvPr>
          <p:cNvGrpSpPr/>
          <p:nvPr/>
        </p:nvGrpSpPr>
        <p:grpSpPr>
          <a:xfrm>
            <a:off x="1549363" y="1497525"/>
            <a:ext cx="8699538" cy="1826018"/>
            <a:chOff x="335757" y="1950330"/>
            <a:chExt cx="10489349" cy="233401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F9CFC20-D16F-9EFD-97CD-3725E9D8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757" y="1974913"/>
              <a:ext cx="3501026" cy="230943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FE554A4-604F-CABE-13F6-BB79216F4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1546" y="1950330"/>
              <a:ext cx="3501026" cy="233401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5A131DD-E015-B61A-5D07-BBA95A41F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7809" y="1950330"/>
              <a:ext cx="3487297" cy="2334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220461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TRE TURQUOISE DE.potx" id="{5746EE94-82C4-43E6-9492-F5B83CBDF2E1}" vid="{8B94B0A7-5D96-45FD-AB01-555151BCCA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e7fcbb-6094-4652-906c-d0bd605701eb" xsi:nil="true"/>
    <lcf76f155ced4ddcb4097134ff3c332f xmlns="0dc05135-0955-4867-9525-9cf1cf4ce6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2C05CA11B7748810CB32765484D9E" ma:contentTypeVersion="12" ma:contentTypeDescription="Crée un document." ma:contentTypeScope="" ma:versionID="d8d7bbdec7299a5903551a3c23d2c4d5">
  <xsd:schema xmlns:xsd="http://www.w3.org/2001/XMLSchema" xmlns:xs="http://www.w3.org/2001/XMLSchema" xmlns:p="http://schemas.microsoft.com/office/2006/metadata/properties" xmlns:ns2="0dc05135-0955-4867-9525-9cf1cf4ce617" xmlns:ns3="70e7fcbb-6094-4652-906c-d0bd605701eb" targetNamespace="http://schemas.microsoft.com/office/2006/metadata/properties" ma:root="true" ma:fieldsID="6ad61175b687b763cff6309f147c657c" ns2:_="" ns3:_="">
    <xsd:import namespace="0dc05135-0955-4867-9525-9cf1cf4ce617"/>
    <xsd:import namespace="70e7fcbb-6094-4652-906c-d0bd60570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05135-0955-4867-9525-9cf1cf4ce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141d593-f9a1-4109-8c42-9fd6e9c42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7fcbb-6094-4652-906c-d0bd605701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c74c762-3d6e-4715-9fc1-4bb8b6134eea}" ma:internalName="TaxCatchAll" ma:showField="CatchAllData" ma:web="70e7fcbb-6094-4652-906c-d0bd605701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EB3CA-5D92-40CF-9768-4E7FE30B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75C93-4B15-4765-84B0-A302AF1C05C3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adfe5913-9197-40c9-a7e8-cc43f7fb9d90"/>
    <ds:schemaRef ds:uri="ea502f72-6965-4311-a5b6-35754f651ba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2C5C05-0E31-4098-A28E-3AFA29EE693C}"/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modele PPT</Template>
  <TotalTime>1861</TotalTime>
  <Words>546</Words>
  <Application>Microsoft Office PowerPoint</Application>
  <PresentationFormat>Grand écran</PresentationFormat>
  <Paragraphs>127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Montserrat Extrabold</vt:lpstr>
      <vt:lpstr>Segoe UI Semilight</vt:lpstr>
      <vt:lpstr>Calibri</vt:lpstr>
      <vt:lpstr>Aptos</vt:lpstr>
      <vt:lpstr>Montserrat SemiBold</vt:lpstr>
      <vt:lpstr>Montserrat</vt:lpstr>
      <vt:lpstr>Segoe UI</vt:lpstr>
      <vt:lpstr>Calibri Light</vt:lpstr>
      <vt:lpstr>Arial</vt:lpstr>
      <vt:lpstr>Barlow ExtraBold</vt:lpstr>
      <vt:lpstr>Montserrat Medium</vt:lpstr>
      <vt:lpstr>La Poste Groupe - Turquoise</vt:lpstr>
      <vt:lpstr>La Poste Groupe</vt:lpstr>
      <vt:lpstr>Présentation PowerPoint</vt:lpstr>
      <vt:lpstr>Un modèle multi-activités robuste et résilient  qui emploie 177 000collaborateurs en France</vt:lpstr>
      <vt:lpstr>Présentation PowerPoint</vt:lpstr>
      <vt:lpstr>Présentation PowerPoint</vt:lpstr>
      <vt:lpstr>LA POSTE </vt:lpstr>
      <vt:lpstr>Un recul structurel des volumes courrier</vt:lpstr>
      <vt:lpstr>Le colis : 1re activité du groupe </vt:lpstr>
      <vt:lpstr>Développement des activités numériques et de proximité humaine</vt:lpstr>
      <vt:lpstr>Un modèle de bancassurance citoyenne, diversifié et ancré dans les territoires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ROUGEOT Fabienne</dc:creator>
  <cp:lastModifiedBy>PERRIER-TOULET Alexandra</cp:lastModifiedBy>
  <cp:revision>7</cp:revision>
  <cp:lastPrinted>2026-04-02T06:50:32Z</cp:lastPrinted>
  <dcterms:created xsi:type="dcterms:W3CDTF">2025-08-21T14:53:24Z</dcterms:created>
  <dcterms:modified xsi:type="dcterms:W3CDTF">2026-06-29T07:08:41Z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0x0101007EB2C05CA11B7748810CB32765484D9E</vt:lpwstr>
  </property>
  <property fmtid="{D5CDD505-2E9C-101B-9397-08002B2CF9AE}" pid="3" name="ClassificationContentMarkingFooterLocations">
    <vt:lpwstr>La Poste Groupe - Turquoise:10</vt:lpwstr>
  </property>
  <property fmtid="{D5CDD505-2E9C-101B-9397-08002B2CF9AE}" pid="4" name="ClassificationContentMarkingFooterText">
    <vt:lpwstr>C1 - Interne</vt:lpwstr>
  </property>
  <property fmtid="{D5CDD505-2E9C-101B-9397-08002B2CF9AE}" pid="5" name="MediaServiceImageTags">
    <vt:lpwstr/>
  </property>
</Properties>
</file>